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274" r:id="rId38"/>
    <p:sldId id="304" r:id="rId39"/>
    <p:sldId id="276" r:id="rId40"/>
    <p:sldId id="277" r:id="rId41"/>
    <p:sldId id="278" r:id="rId42"/>
    <p:sldId id="279" r:id="rId43"/>
    <p:sldId id="280" r:id="rId44"/>
    <p:sldId id="281" r:id="rId45"/>
    <p:sldId id="282" r:id="rId46"/>
    <p:sldId id="283" r:id="rId47"/>
    <p:sldId id="284" r:id="rId48"/>
    <p:sldId id="285"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7AD6-884C-9ABC-630D-F86E99C26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C3B6E1-2501-D3B3-435F-9D37D362C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C14FA9-1378-4BC1-CB57-EE5F01654A81}"/>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338535A8-D00C-0564-E990-3E4AB0A7F3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97B258-7183-CCAF-E0BE-EAA9513BCA18}"/>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241911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11E0-6B9E-8716-5A3F-1D562EADBC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ABEDE8-0576-0EFF-01A1-6F385A98C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ADA0D9-A018-110A-6339-DE503E6257C5}"/>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AD1E5B48-0FFB-250F-03B1-50BB18DDEB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B28239-A210-0824-949A-0488DF83AB0E}"/>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1652812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D8632-6E71-6CCB-AF38-97BA71A2A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273B6E-E6EA-8672-4FCD-ABAB63DD38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F87052-A50F-54D7-B2A5-1372E2B18510}"/>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70239DED-46D9-55C0-C8D4-52B8AC173E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E1B81F-92B9-571B-AF8E-126D53C7CB11}"/>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180580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D998-155C-A958-3572-CB959397E4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DF0255-D11F-EF19-E94E-D17E19241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030A6C-A5B3-0997-68E0-BC63527E096B}"/>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32105F27-0C44-2A37-26B7-CAF755C7DF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46F3C0-C6B6-A94D-BB3A-122BC3A308D0}"/>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3782129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977C-6059-B97F-450C-72AFA8505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B5A8AC-642F-EC94-42C8-7B218F3464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3E43FF-FB96-232D-B282-0CA37C227302}"/>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F4E28FA7-587C-6727-D50D-89EB8793B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4D49EA-6E90-AF58-29B8-9BF4C274F240}"/>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420758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3AD5-FEB1-1B50-198F-855EF2527C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71D21B-3014-6F54-4A0C-C8CB2047C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27B800-75E1-9E51-6188-6F4440447E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65EEDF-20D3-292F-0EFC-17EF93475FD9}"/>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6" name="Footer Placeholder 5">
            <a:extLst>
              <a:ext uri="{FF2B5EF4-FFF2-40B4-BE49-F238E27FC236}">
                <a16:creationId xmlns:a16="http://schemas.microsoft.com/office/drawing/2014/main" id="{440AE72E-1943-7F7B-6154-EC6F72A252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123C0C-F7CC-7305-DE24-2A04182F0A17}"/>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154765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426A-1642-D530-57DA-EF54F65481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E296E1-55AF-03E9-D437-F2422D0B8F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73EC1-68DE-82E5-5400-68E7A2C2C7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91D4B6-DD90-11B2-A8F2-CA71EAACA6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824E2E-4042-B0E7-7833-54DF36104E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323563-A5DB-9D90-B13D-F5C4E35E3AA7}"/>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8" name="Footer Placeholder 7">
            <a:extLst>
              <a:ext uri="{FF2B5EF4-FFF2-40B4-BE49-F238E27FC236}">
                <a16:creationId xmlns:a16="http://schemas.microsoft.com/office/drawing/2014/main" id="{6CF214F5-80ED-03D9-F5D7-33A6583E78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5DB307-F56A-89A6-1074-EAA5641DDC2A}"/>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290967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A2CF-CD2F-04AB-FAB9-3916699FBE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A69399-0D8E-C45C-46DF-3A3E28C4B256}"/>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4" name="Footer Placeholder 3">
            <a:extLst>
              <a:ext uri="{FF2B5EF4-FFF2-40B4-BE49-F238E27FC236}">
                <a16:creationId xmlns:a16="http://schemas.microsoft.com/office/drawing/2014/main" id="{BD643A61-325E-DF0D-D7EA-DDDBA68B72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A795CE-224A-7E00-6EF0-BAA4D477B7DE}"/>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140025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253D3-FC4A-116D-FC15-2DF06E0BC5B6}"/>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3" name="Footer Placeholder 2">
            <a:extLst>
              <a:ext uri="{FF2B5EF4-FFF2-40B4-BE49-F238E27FC236}">
                <a16:creationId xmlns:a16="http://schemas.microsoft.com/office/drawing/2014/main" id="{1BB92F73-8AA9-2005-D479-2364A727392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960B83-BFC5-C216-DC0E-A1EEF8800B37}"/>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321313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AD2B-AADE-9CBC-E595-3DFACA03C1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6DBCF3-97C8-30FB-8306-B1C2DC39D2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FD9D5B-1A69-770F-0CB3-8A25DF9526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92376C-5ED6-3A79-EE3F-84999846AECE}"/>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6" name="Footer Placeholder 5">
            <a:extLst>
              <a:ext uri="{FF2B5EF4-FFF2-40B4-BE49-F238E27FC236}">
                <a16:creationId xmlns:a16="http://schemas.microsoft.com/office/drawing/2014/main" id="{BE4F95A5-2422-1189-39BB-99534A3C7C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9866A6-1853-5EEA-586D-EBD006FEF8E2}"/>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27867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86C7-941D-6CA4-8E1B-14EA99E40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5B403D-C6A8-DBB1-1174-B5A3552E02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82599F-15D9-4642-08D5-DAA66EEDD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FE8C5C-27F5-7CBF-3975-3C22DB1979D0}"/>
              </a:ext>
            </a:extLst>
          </p:cNvPr>
          <p:cNvSpPr>
            <a:spLocks noGrp="1"/>
          </p:cNvSpPr>
          <p:nvPr>
            <p:ph type="dt" sz="half" idx="10"/>
          </p:nvPr>
        </p:nvSpPr>
        <p:spPr/>
        <p:txBody>
          <a:bodyPr/>
          <a:lstStyle/>
          <a:p>
            <a:fld id="{4C926207-A985-4F1E-83B9-89E5FC4AB08B}" type="datetimeFigureOut">
              <a:rPr lang="en-IN" smtClean="0"/>
              <a:t>14-11-2024</a:t>
            </a:fld>
            <a:endParaRPr lang="en-IN"/>
          </a:p>
        </p:txBody>
      </p:sp>
      <p:sp>
        <p:nvSpPr>
          <p:cNvPr id="6" name="Footer Placeholder 5">
            <a:extLst>
              <a:ext uri="{FF2B5EF4-FFF2-40B4-BE49-F238E27FC236}">
                <a16:creationId xmlns:a16="http://schemas.microsoft.com/office/drawing/2014/main" id="{BF30BED2-4806-972D-64E6-DB30FDA43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4D3341-1E38-F944-0288-C500EE70E84C}"/>
              </a:ext>
            </a:extLst>
          </p:cNvPr>
          <p:cNvSpPr>
            <a:spLocks noGrp="1"/>
          </p:cNvSpPr>
          <p:nvPr>
            <p:ph type="sldNum" sz="quarter" idx="12"/>
          </p:nvPr>
        </p:nvSpPr>
        <p:spPr/>
        <p:txBody>
          <a:bodyPr/>
          <a:lstStyle/>
          <a:p>
            <a:fld id="{2CAD0B1A-9430-45F0-A9FB-6DAF2E7A6ACF}" type="slidenum">
              <a:rPr lang="en-IN" smtClean="0"/>
              <a:t>‹#›</a:t>
            </a:fld>
            <a:endParaRPr lang="en-IN"/>
          </a:p>
        </p:txBody>
      </p:sp>
    </p:spTree>
    <p:extLst>
      <p:ext uri="{BB962C8B-B14F-4D97-AF65-F5344CB8AC3E}">
        <p14:creationId xmlns:p14="http://schemas.microsoft.com/office/powerpoint/2010/main" val="3572408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A575-AD8F-EB50-B752-69F36C03F2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C5371C-31A3-71B3-5548-58D0F226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631901-E5B5-41E2-1C85-3B7B09573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26207-A985-4F1E-83B9-89E5FC4AB08B}" type="datetimeFigureOut">
              <a:rPr lang="en-IN" smtClean="0"/>
              <a:t>14-11-2024</a:t>
            </a:fld>
            <a:endParaRPr lang="en-IN"/>
          </a:p>
        </p:txBody>
      </p:sp>
      <p:sp>
        <p:nvSpPr>
          <p:cNvPr id="5" name="Footer Placeholder 4">
            <a:extLst>
              <a:ext uri="{FF2B5EF4-FFF2-40B4-BE49-F238E27FC236}">
                <a16:creationId xmlns:a16="http://schemas.microsoft.com/office/drawing/2014/main" id="{2A7FFDCD-C6F6-B7F3-B9F2-1D9AE4556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476848-450A-5CD8-A339-4F37F0E2F6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D0B1A-9430-45F0-A9FB-6DAF2E7A6ACF}" type="slidenum">
              <a:rPr lang="en-IN" smtClean="0"/>
              <a:t>‹#›</a:t>
            </a:fld>
            <a:endParaRPr lang="en-IN"/>
          </a:p>
        </p:txBody>
      </p:sp>
    </p:spTree>
    <p:extLst>
      <p:ext uri="{BB962C8B-B14F-4D97-AF65-F5344CB8AC3E}">
        <p14:creationId xmlns:p14="http://schemas.microsoft.com/office/powerpoint/2010/main" val="147537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EE286-4D52-260E-F5B9-B7AA62E34E15}"/>
              </a:ext>
            </a:extLst>
          </p:cNvPr>
          <p:cNvPicPr>
            <a:picLocks noChangeAspect="1"/>
          </p:cNvPicPr>
          <p:nvPr/>
        </p:nvPicPr>
        <p:blipFill>
          <a:blip r:embed="rId2"/>
          <a:stretch>
            <a:fillRect/>
          </a:stretch>
        </p:blipFill>
        <p:spPr>
          <a:xfrm>
            <a:off x="0" y="0"/>
            <a:ext cx="12176712" cy="6858000"/>
          </a:xfrm>
          <a:prstGeom prst="rect">
            <a:avLst/>
          </a:prstGeom>
        </p:spPr>
      </p:pic>
    </p:spTree>
    <p:extLst>
      <p:ext uri="{BB962C8B-B14F-4D97-AF65-F5344CB8AC3E}">
        <p14:creationId xmlns:p14="http://schemas.microsoft.com/office/powerpoint/2010/main" val="234046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30E0A-9E0C-2B09-FD9B-21B7F4ACA632}"/>
              </a:ext>
            </a:extLst>
          </p:cNvPr>
          <p:cNvPicPr>
            <a:picLocks noChangeAspect="1"/>
          </p:cNvPicPr>
          <p:nvPr/>
        </p:nvPicPr>
        <p:blipFill>
          <a:blip r:embed="rId2"/>
          <a:stretch>
            <a:fillRect/>
          </a:stretch>
        </p:blipFill>
        <p:spPr>
          <a:xfrm>
            <a:off x="0" y="0"/>
            <a:ext cx="12192000" cy="6850414"/>
          </a:xfrm>
          <a:prstGeom prst="rect">
            <a:avLst/>
          </a:prstGeom>
        </p:spPr>
      </p:pic>
    </p:spTree>
    <p:extLst>
      <p:ext uri="{BB962C8B-B14F-4D97-AF65-F5344CB8AC3E}">
        <p14:creationId xmlns:p14="http://schemas.microsoft.com/office/powerpoint/2010/main" val="354309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9A939-C294-E05D-2AD9-1DEF7B3ACF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343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AA7317-D037-2C29-C2AC-2CA84480E9B3}"/>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07480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47E39F-0D7C-5C3B-2A87-D196D7B2982A}"/>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18760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C7FA5-0908-1655-F9C2-7323B04DC2D4}"/>
              </a:ext>
            </a:extLst>
          </p:cNvPr>
          <p:cNvPicPr>
            <a:picLocks noChangeAspect="1"/>
          </p:cNvPicPr>
          <p:nvPr/>
        </p:nvPicPr>
        <p:blipFill rotWithShape="1">
          <a:blip r:embed="rId2"/>
          <a:srcRect l="2608"/>
          <a:stretch/>
        </p:blipFill>
        <p:spPr>
          <a:xfrm>
            <a:off x="0" y="0"/>
            <a:ext cx="12192000" cy="6861704"/>
          </a:xfrm>
          <a:prstGeom prst="rect">
            <a:avLst/>
          </a:prstGeom>
        </p:spPr>
      </p:pic>
    </p:spTree>
    <p:extLst>
      <p:ext uri="{BB962C8B-B14F-4D97-AF65-F5344CB8AC3E}">
        <p14:creationId xmlns:p14="http://schemas.microsoft.com/office/powerpoint/2010/main" val="21631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B9D53-E81D-2772-A424-CAD9A4A90FFD}"/>
              </a:ext>
            </a:extLst>
          </p:cNvPr>
          <p:cNvPicPr>
            <a:picLocks noChangeAspect="1"/>
          </p:cNvPicPr>
          <p:nvPr/>
        </p:nvPicPr>
        <p:blipFill>
          <a:blip r:embed="rId2"/>
          <a:stretch>
            <a:fillRect/>
          </a:stretch>
        </p:blipFill>
        <p:spPr>
          <a:xfrm>
            <a:off x="0" y="0"/>
            <a:ext cx="12192000" cy="6845650"/>
          </a:xfrm>
          <a:prstGeom prst="rect">
            <a:avLst/>
          </a:prstGeom>
        </p:spPr>
      </p:pic>
    </p:spTree>
    <p:extLst>
      <p:ext uri="{BB962C8B-B14F-4D97-AF65-F5344CB8AC3E}">
        <p14:creationId xmlns:p14="http://schemas.microsoft.com/office/powerpoint/2010/main" val="306165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8C676-B49B-4387-AB57-AC134DE9BF23}"/>
              </a:ext>
            </a:extLst>
          </p:cNvPr>
          <p:cNvPicPr>
            <a:picLocks noChangeAspect="1"/>
          </p:cNvPicPr>
          <p:nvPr/>
        </p:nvPicPr>
        <p:blipFill>
          <a:blip r:embed="rId2"/>
          <a:stretch>
            <a:fillRect/>
          </a:stretch>
        </p:blipFill>
        <p:spPr>
          <a:xfrm>
            <a:off x="0" y="-1"/>
            <a:ext cx="12192000" cy="6875929"/>
          </a:xfrm>
          <a:prstGeom prst="rect">
            <a:avLst/>
          </a:prstGeom>
        </p:spPr>
      </p:pic>
    </p:spTree>
    <p:extLst>
      <p:ext uri="{BB962C8B-B14F-4D97-AF65-F5344CB8AC3E}">
        <p14:creationId xmlns:p14="http://schemas.microsoft.com/office/powerpoint/2010/main" val="256338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6132F-DCB8-8B11-6E40-74A8443F0BE8}"/>
              </a:ext>
            </a:extLst>
          </p:cNvPr>
          <p:cNvPicPr>
            <a:picLocks noChangeAspect="1"/>
          </p:cNvPicPr>
          <p:nvPr/>
        </p:nvPicPr>
        <p:blipFill rotWithShape="1">
          <a:blip r:embed="rId2"/>
          <a:srcRect l="1033"/>
          <a:stretch/>
        </p:blipFill>
        <p:spPr>
          <a:xfrm>
            <a:off x="0" y="0"/>
            <a:ext cx="12192000" cy="6901308"/>
          </a:xfrm>
          <a:prstGeom prst="rect">
            <a:avLst/>
          </a:prstGeom>
        </p:spPr>
      </p:pic>
    </p:spTree>
    <p:extLst>
      <p:ext uri="{BB962C8B-B14F-4D97-AF65-F5344CB8AC3E}">
        <p14:creationId xmlns:p14="http://schemas.microsoft.com/office/powerpoint/2010/main" val="612034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ign Of Animation Sequence with example _part 1 (online-video-cutter.com)">
            <a:hlinkClick r:id="" action="ppaction://media"/>
            <a:extLst>
              <a:ext uri="{FF2B5EF4-FFF2-40B4-BE49-F238E27FC236}">
                <a16:creationId xmlns:a16="http://schemas.microsoft.com/office/drawing/2014/main" id="{76770BD3-D6B8-4D4E-B110-A453B6F1F6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38950"/>
          </a:xfrm>
          <a:prstGeom prst="rect">
            <a:avLst/>
          </a:prstGeom>
        </p:spPr>
      </p:pic>
    </p:spTree>
    <p:extLst>
      <p:ext uri="{BB962C8B-B14F-4D97-AF65-F5344CB8AC3E}">
        <p14:creationId xmlns:p14="http://schemas.microsoft.com/office/powerpoint/2010/main" val="22054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1C6D4-5E86-0C17-D706-2606E6E38536}"/>
              </a:ext>
            </a:extLst>
          </p:cNvPr>
          <p:cNvPicPr>
            <a:picLocks noChangeAspect="1"/>
          </p:cNvPicPr>
          <p:nvPr/>
        </p:nvPicPr>
        <p:blipFill>
          <a:blip r:embed="rId2"/>
          <a:stretch>
            <a:fillRect/>
          </a:stretch>
        </p:blipFill>
        <p:spPr>
          <a:xfrm>
            <a:off x="0" y="-1"/>
            <a:ext cx="12192000" cy="6853861"/>
          </a:xfrm>
          <a:prstGeom prst="rect">
            <a:avLst/>
          </a:prstGeom>
        </p:spPr>
      </p:pic>
    </p:spTree>
    <p:extLst>
      <p:ext uri="{BB962C8B-B14F-4D97-AF65-F5344CB8AC3E}">
        <p14:creationId xmlns:p14="http://schemas.microsoft.com/office/powerpoint/2010/main" val="156376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CFA85-9656-D2B7-7FED-5FF96924C6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0623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629ED-6CB0-8556-B69D-1066CFF04B17}"/>
              </a:ext>
            </a:extLst>
          </p:cNvPr>
          <p:cNvPicPr>
            <a:picLocks noChangeAspect="1"/>
          </p:cNvPicPr>
          <p:nvPr/>
        </p:nvPicPr>
        <p:blipFill>
          <a:blip r:embed="rId2"/>
          <a:stretch>
            <a:fillRect/>
          </a:stretch>
        </p:blipFill>
        <p:spPr>
          <a:xfrm>
            <a:off x="838200" y="809486"/>
            <a:ext cx="10229850" cy="5000764"/>
          </a:xfrm>
          <a:prstGeom prst="rect">
            <a:avLst/>
          </a:prstGeom>
        </p:spPr>
      </p:pic>
    </p:spTree>
    <p:extLst>
      <p:ext uri="{BB962C8B-B14F-4D97-AF65-F5344CB8AC3E}">
        <p14:creationId xmlns:p14="http://schemas.microsoft.com/office/powerpoint/2010/main" val="238953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B20A6-3F7D-0B83-E7F6-7E16B07EC9A7}"/>
              </a:ext>
            </a:extLst>
          </p:cNvPr>
          <p:cNvPicPr>
            <a:picLocks noChangeAspect="1"/>
          </p:cNvPicPr>
          <p:nvPr/>
        </p:nvPicPr>
        <p:blipFill>
          <a:blip r:embed="rId2"/>
          <a:stretch>
            <a:fillRect/>
          </a:stretch>
        </p:blipFill>
        <p:spPr>
          <a:xfrm>
            <a:off x="0" y="-1"/>
            <a:ext cx="12192000" cy="6934201"/>
          </a:xfrm>
          <a:prstGeom prst="rect">
            <a:avLst/>
          </a:prstGeom>
        </p:spPr>
      </p:pic>
    </p:spTree>
    <p:extLst>
      <p:ext uri="{BB962C8B-B14F-4D97-AF65-F5344CB8AC3E}">
        <p14:creationId xmlns:p14="http://schemas.microsoft.com/office/powerpoint/2010/main" val="689095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FA240-974D-2117-C33B-E3C2304FFA22}"/>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71946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00ABD-FA9C-3722-5B6D-B7BCFBC9F285}"/>
              </a:ext>
            </a:extLst>
          </p:cNvPr>
          <p:cNvPicPr>
            <a:picLocks noChangeAspect="1"/>
          </p:cNvPicPr>
          <p:nvPr/>
        </p:nvPicPr>
        <p:blipFill>
          <a:blip r:embed="rId2"/>
          <a:stretch>
            <a:fillRect/>
          </a:stretch>
        </p:blipFill>
        <p:spPr>
          <a:xfrm>
            <a:off x="695324" y="1015938"/>
            <a:ext cx="10572751" cy="4651437"/>
          </a:xfrm>
          <a:prstGeom prst="rect">
            <a:avLst/>
          </a:prstGeom>
        </p:spPr>
      </p:pic>
    </p:spTree>
    <p:extLst>
      <p:ext uri="{BB962C8B-B14F-4D97-AF65-F5344CB8AC3E}">
        <p14:creationId xmlns:p14="http://schemas.microsoft.com/office/powerpoint/2010/main" val="1922547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CFF2-AD2E-FAF7-BDBD-AC2A2F8D93B2}"/>
              </a:ext>
            </a:extLst>
          </p:cNvPr>
          <p:cNvSpPr txBox="1">
            <a:spLocks/>
          </p:cNvSpPr>
          <p:nvPr/>
        </p:nvSpPr>
        <p:spPr>
          <a:xfrm>
            <a:off x="1654670" y="1047750"/>
            <a:ext cx="7688859" cy="609600"/>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chemeClr val="bg2">
                    <a:lumMod val="50000"/>
                  </a:schemeClr>
                </a:solidFill>
              </a:rPr>
              <a:t>        </a:t>
            </a:r>
            <a:r>
              <a:rPr lang="en-US" b="1" dirty="0"/>
              <a:t>Motion Specifications</a:t>
            </a:r>
          </a:p>
        </p:txBody>
      </p:sp>
      <p:sp>
        <p:nvSpPr>
          <p:cNvPr id="3" name="Content Placeholder 4">
            <a:extLst>
              <a:ext uri="{FF2B5EF4-FFF2-40B4-BE49-F238E27FC236}">
                <a16:creationId xmlns:a16="http://schemas.microsoft.com/office/drawing/2014/main" id="{20742ED3-06C5-9FA7-54D4-18EE8C633C9B}"/>
              </a:ext>
            </a:extLst>
          </p:cNvPr>
          <p:cNvSpPr txBox="1">
            <a:spLocks/>
          </p:cNvSpPr>
          <p:nvPr/>
        </p:nvSpPr>
        <p:spPr>
          <a:xfrm>
            <a:off x="1250950" y="2004060"/>
            <a:ext cx="7631709" cy="4853940"/>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900" dirty="0"/>
              <a:t>Various ways in which motions of objects ca be specified as:</a:t>
            </a:r>
          </a:p>
          <a:p>
            <a:pPr marL="0" indent="0">
              <a:buNone/>
              <a:defRPr/>
            </a:pPr>
            <a:endParaRPr lang="en-US" sz="2900" dirty="0"/>
          </a:p>
          <a:p>
            <a:pPr lvl="1">
              <a:defRPr/>
            </a:pPr>
            <a:r>
              <a:rPr lang="en-US" sz="2900" dirty="0"/>
              <a:t>Direct Motion Specification.</a:t>
            </a:r>
          </a:p>
          <a:p>
            <a:pPr lvl="1">
              <a:defRPr/>
            </a:pPr>
            <a:r>
              <a:rPr lang="en-US" sz="2900" dirty="0"/>
              <a:t>Goal-Directed Systems.</a:t>
            </a:r>
          </a:p>
          <a:p>
            <a:pPr lvl="1">
              <a:defRPr/>
            </a:pPr>
            <a:r>
              <a:rPr lang="en-US" sz="2900" dirty="0"/>
              <a:t>Kinematics and Dynamics.</a:t>
            </a:r>
          </a:p>
        </p:txBody>
      </p:sp>
      <p:pic>
        <p:nvPicPr>
          <p:cNvPr id="4" name="Picture 5">
            <a:extLst>
              <a:ext uri="{FF2B5EF4-FFF2-40B4-BE49-F238E27FC236}">
                <a16:creationId xmlns:a16="http://schemas.microsoft.com/office/drawing/2014/main" id="{746984B0-3652-7A19-E14A-AAE958189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79468" y="428625"/>
            <a:ext cx="2482596" cy="554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71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57BDC2-2F1A-0FA4-D329-83DDF378FDBC}"/>
              </a:ext>
            </a:extLst>
          </p:cNvPr>
          <p:cNvSpPr txBox="1"/>
          <p:nvPr/>
        </p:nvSpPr>
        <p:spPr>
          <a:xfrm>
            <a:off x="933450" y="1104900"/>
            <a:ext cx="10496550" cy="4893647"/>
          </a:xfrm>
          <a:prstGeom prst="rect">
            <a:avLst/>
          </a:prstGeom>
          <a:noFill/>
        </p:spPr>
        <p:txBody>
          <a:bodyPr wrap="square">
            <a:spAutoFit/>
          </a:bodyPr>
          <a:lstStyle/>
          <a:p>
            <a:r>
              <a:rPr lang="en-US" sz="3200" b="1" dirty="0"/>
              <a:t>Direct motion specification : -</a:t>
            </a:r>
          </a:p>
          <a:p>
            <a:endParaRPr lang="en-US" sz="2800" b="1" dirty="0"/>
          </a:p>
          <a:p>
            <a:r>
              <a:rPr lang="en-US" sz="2800" b="1" dirty="0"/>
              <a:t> The most straightforward method for defining a motion sequence is direct specification of the motion </a:t>
            </a:r>
            <a:r>
              <a:rPr lang="en-US" sz="2800" b="1" dirty="0" err="1"/>
              <a:t>paremeters</a:t>
            </a:r>
            <a:r>
              <a:rPr lang="en-US" sz="2800" b="1" dirty="0"/>
              <a:t>. Here, </a:t>
            </a:r>
            <a:r>
              <a:rPr lang="en-US" sz="2800" b="1" dirty="0">
                <a:solidFill>
                  <a:srgbClr val="FF0000"/>
                </a:solidFill>
              </a:rPr>
              <a:t>We explicitly give the rotation angles and translation vectors. Then the geometric transformation matrices are applied to transform co-ordinate positions. </a:t>
            </a:r>
            <a:r>
              <a:rPr lang="en-US" sz="2800" b="1" dirty="0"/>
              <a:t>Alternatively, We could use an approximating equation to specify certain kinds of motions. These methods can be used for simple user programmed animation sequences.</a:t>
            </a:r>
          </a:p>
          <a:p>
            <a:r>
              <a:rPr lang="en-US" sz="2800" b="1" dirty="0" err="1"/>
              <a:t>Eg</a:t>
            </a:r>
            <a:r>
              <a:rPr lang="en-US" sz="2800" b="1" dirty="0"/>
              <a:t>:</a:t>
            </a:r>
            <a:r>
              <a:rPr lang="en-IN" sz="2800" b="1" dirty="0"/>
              <a:t> Bouncing ball</a:t>
            </a:r>
          </a:p>
          <a:p>
            <a:r>
              <a:rPr lang="en-IN" sz="2800" b="1" dirty="0"/>
              <a:t>        Moving car changed into another object</a:t>
            </a:r>
            <a:endParaRPr lang="en-US" sz="2800" b="1" dirty="0"/>
          </a:p>
        </p:txBody>
      </p:sp>
    </p:spTree>
    <p:extLst>
      <p:ext uri="{BB962C8B-B14F-4D97-AF65-F5344CB8AC3E}">
        <p14:creationId xmlns:p14="http://schemas.microsoft.com/office/powerpoint/2010/main" val="360337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7402F-788D-F70C-42FF-0E12D553BA1D}"/>
              </a:ext>
            </a:extLst>
          </p:cNvPr>
          <p:cNvSpPr txBox="1"/>
          <p:nvPr/>
        </p:nvSpPr>
        <p:spPr>
          <a:xfrm>
            <a:off x="742950" y="687765"/>
            <a:ext cx="11087099" cy="4555093"/>
          </a:xfrm>
          <a:prstGeom prst="rect">
            <a:avLst/>
          </a:prstGeom>
          <a:noFill/>
        </p:spPr>
        <p:txBody>
          <a:bodyPr wrap="square">
            <a:spAutoFit/>
          </a:bodyPr>
          <a:lstStyle/>
          <a:p>
            <a:r>
              <a:rPr lang="en-US" sz="3200" b="1" dirty="0"/>
              <a:t>Goal-directed systems : -</a:t>
            </a:r>
          </a:p>
          <a:p>
            <a:endParaRPr lang="en-US" sz="2400" b="1" dirty="0"/>
          </a:p>
          <a:p>
            <a:r>
              <a:rPr lang="en-US" sz="2400" b="1" dirty="0"/>
              <a:t> </a:t>
            </a:r>
            <a:r>
              <a:rPr lang="en-US" sz="2600" b="1" dirty="0"/>
              <a:t>At the opposite extreme, </a:t>
            </a:r>
            <a:r>
              <a:rPr lang="en-US" sz="2600" b="1" dirty="0">
                <a:solidFill>
                  <a:srgbClr val="FF0000"/>
                </a:solidFill>
              </a:rPr>
              <a:t>We can specify the motions that are to take place in general terms that abstractly describe the actions</a:t>
            </a:r>
            <a:r>
              <a:rPr lang="en-US" sz="2600" b="1" dirty="0"/>
              <a:t>. these systems are referred to as goal directed because they determine specific motion parameters given the goals of the animation. For example, We could specify that we want an object to "walk " or to "run" to a particular destination. Or We could state that we want an object to "pick up " some other specified object. The input directive are then interpreted in term of component motions that will accomplish the selected task. Human motion, for instance, can be defined as a </a:t>
            </a:r>
            <a:r>
              <a:rPr lang="en-US" sz="2600" b="1" dirty="0" err="1"/>
              <a:t>heirarchical</a:t>
            </a:r>
            <a:r>
              <a:rPr lang="en-US" sz="2600" b="1" dirty="0"/>
              <a:t> structure of sub motion for the toros, </a:t>
            </a:r>
            <a:r>
              <a:rPr lang="en-US" sz="2600" b="1" dirty="0" err="1"/>
              <a:t>limbs,and</a:t>
            </a:r>
            <a:r>
              <a:rPr lang="en-US" sz="2600" b="1" dirty="0"/>
              <a:t> so forth. </a:t>
            </a:r>
            <a:endParaRPr lang="en-IN" sz="2600" b="1" dirty="0"/>
          </a:p>
        </p:txBody>
      </p:sp>
    </p:spTree>
    <p:extLst>
      <p:ext uri="{BB962C8B-B14F-4D97-AF65-F5344CB8AC3E}">
        <p14:creationId xmlns:p14="http://schemas.microsoft.com/office/powerpoint/2010/main" val="381299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2E465-7BB5-E71F-C3A0-D85671AE8698}"/>
              </a:ext>
            </a:extLst>
          </p:cNvPr>
          <p:cNvSpPr txBox="1"/>
          <p:nvPr/>
        </p:nvSpPr>
        <p:spPr>
          <a:xfrm>
            <a:off x="1162050" y="1327488"/>
            <a:ext cx="10077450" cy="4031873"/>
          </a:xfrm>
          <a:prstGeom prst="rect">
            <a:avLst/>
          </a:prstGeom>
          <a:noFill/>
        </p:spPr>
        <p:txBody>
          <a:bodyPr wrap="square">
            <a:spAutoFit/>
          </a:bodyPr>
          <a:lstStyle/>
          <a:p>
            <a:r>
              <a:rPr lang="en-US" sz="3200" b="1" dirty="0"/>
              <a:t>Kinematics and dynamics : - </a:t>
            </a:r>
          </a:p>
          <a:p>
            <a:endParaRPr lang="en-US" sz="2800" b="1" dirty="0"/>
          </a:p>
          <a:p>
            <a:r>
              <a:rPr lang="en-US" sz="2800" b="1" dirty="0"/>
              <a:t>We can also construct animation sequences using kinematic or </a:t>
            </a:r>
            <a:r>
              <a:rPr lang="en-US" sz="2800" b="1" dirty="0" err="1"/>
              <a:t>dynemic</a:t>
            </a:r>
            <a:r>
              <a:rPr lang="en-US" sz="2800" b="1" dirty="0"/>
              <a:t> descriptions. With a </a:t>
            </a:r>
            <a:r>
              <a:rPr lang="en-US" sz="2800" b="1" dirty="0">
                <a:solidFill>
                  <a:srgbClr val="00B0F0"/>
                </a:solidFill>
                <a:latin typeface="Comic Sans MS" panose="030F0702030302020204" pitchFamily="66" charset="0"/>
              </a:rPr>
              <a:t>kinematic description</a:t>
            </a:r>
            <a:r>
              <a:rPr lang="en-US" sz="2800" b="1" dirty="0"/>
              <a:t>, </a:t>
            </a:r>
            <a:r>
              <a:rPr lang="en-US" sz="2800" b="1" dirty="0">
                <a:solidFill>
                  <a:srgbClr val="FF0000"/>
                </a:solidFill>
              </a:rPr>
              <a:t>we specify the animation by giving motion parameters position, velocity, and acceleration) without reference to the forces that cause the motion. </a:t>
            </a:r>
            <a:r>
              <a:rPr lang="en-US" sz="2800" b="1" dirty="0"/>
              <a:t>for constant velocity (zero acceleration), we designate the motions of rigid bodies in a scene by giving an initial position and velocity vector for each objects. </a:t>
            </a:r>
            <a:endParaRPr lang="en-IN" sz="2800" b="1" dirty="0"/>
          </a:p>
        </p:txBody>
      </p:sp>
    </p:spTree>
    <p:extLst>
      <p:ext uri="{BB962C8B-B14F-4D97-AF65-F5344CB8AC3E}">
        <p14:creationId xmlns:p14="http://schemas.microsoft.com/office/powerpoint/2010/main" val="307149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355B37-FFB6-5713-E0A3-D0787F1D53F0}"/>
              </a:ext>
            </a:extLst>
          </p:cNvPr>
          <p:cNvSpPr txBox="1"/>
          <p:nvPr/>
        </p:nvSpPr>
        <p:spPr>
          <a:xfrm>
            <a:off x="1257300" y="1456462"/>
            <a:ext cx="9925050" cy="3539430"/>
          </a:xfrm>
          <a:prstGeom prst="rect">
            <a:avLst/>
          </a:prstGeom>
          <a:noFill/>
        </p:spPr>
        <p:txBody>
          <a:bodyPr wrap="square">
            <a:spAutoFit/>
          </a:bodyPr>
          <a:lstStyle/>
          <a:p>
            <a:r>
              <a:rPr lang="en-US" sz="3200" b="1" dirty="0"/>
              <a:t>An alternate </a:t>
            </a:r>
            <a:r>
              <a:rPr lang="en-US" sz="3200" b="1" dirty="0" err="1"/>
              <a:t>apporach</a:t>
            </a:r>
            <a:r>
              <a:rPr lang="en-US" sz="3200" b="1" dirty="0"/>
              <a:t> is to use </a:t>
            </a:r>
            <a:r>
              <a:rPr lang="en-US" sz="3200" b="1" dirty="0">
                <a:solidFill>
                  <a:srgbClr val="00B0F0"/>
                </a:solidFill>
              </a:rPr>
              <a:t>inverse kinematics</a:t>
            </a:r>
            <a:r>
              <a:rPr lang="en-US" sz="3200" b="1" dirty="0">
                <a:solidFill>
                  <a:srgbClr val="FF0000"/>
                </a:solidFill>
              </a:rPr>
              <a:t>. </a:t>
            </a:r>
            <a:r>
              <a:rPr lang="en-US" sz="3200" b="1" dirty="0"/>
              <a:t>Here, </a:t>
            </a:r>
            <a:r>
              <a:rPr lang="en-US" sz="3200" b="1" dirty="0">
                <a:solidFill>
                  <a:srgbClr val="FF0000"/>
                </a:solidFill>
              </a:rPr>
              <a:t>we specify the initial and final positions of objects at specified times and the motion parameters are computed by the system </a:t>
            </a:r>
            <a:r>
              <a:rPr lang="en-US" sz="3200" b="1" dirty="0"/>
              <a:t>. For example, assuming zero acceleration , we can determine the constant velocity that will accomplish the movement of an object from the initial position to the final position. </a:t>
            </a:r>
            <a:endParaRPr lang="en-IN" sz="3200" b="1" dirty="0"/>
          </a:p>
        </p:txBody>
      </p:sp>
    </p:spTree>
    <p:extLst>
      <p:ext uri="{BB962C8B-B14F-4D97-AF65-F5344CB8AC3E}">
        <p14:creationId xmlns:p14="http://schemas.microsoft.com/office/powerpoint/2010/main" val="1473317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1C74F9-86D3-7E63-9739-0E0F0B7ADF7D}"/>
              </a:ext>
            </a:extLst>
          </p:cNvPr>
          <p:cNvSpPr txBox="1"/>
          <p:nvPr/>
        </p:nvSpPr>
        <p:spPr>
          <a:xfrm>
            <a:off x="1314449" y="1659285"/>
            <a:ext cx="10029825" cy="3539430"/>
          </a:xfrm>
          <a:prstGeom prst="rect">
            <a:avLst/>
          </a:prstGeom>
          <a:noFill/>
        </p:spPr>
        <p:txBody>
          <a:bodyPr wrap="square">
            <a:spAutoFit/>
          </a:bodyPr>
          <a:lstStyle/>
          <a:p>
            <a:r>
              <a:rPr lang="en-US" sz="3200" b="1" dirty="0">
                <a:solidFill>
                  <a:srgbClr val="00B0F0"/>
                </a:solidFill>
              </a:rPr>
              <a:t>Dynamic descriptions </a:t>
            </a:r>
            <a:r>
              <a:rPr lang="en-US" sz="3200" b="1" dirty="0"/>
              <a:t>on the other hand, </a:t>
            </a:r>
            <a:r>
              <a:rPr lang="en-US" sz="3200" b="1" dirty="0">
                <a:solidFill>
                  <a:srgbClr val="FF0000"/>
                </a:solidFill>
              </a:rPr>
              <a:t>require the specification of the forces that produce the velocities and acceleration.</a:t>
            </a:r>
            <a:r>
              <a:rPr lang="en-US" sz="3200" b="1" dirty="0"/>
              <a:t> Descriptions of object behavior under the are generally referred to as a physically based modeling. Example of forces affecting object motion include electromagnetic, gravitational, friction, and other mechanical forces.</a:t>
            </a:r>
            <a:endParaRPr lang="en-IN" sz="3200" b="1" dirty="0"/>
          </a:p>
        </p:txBody>
      </p:sp>
    </p:spTree>
    <p:extLst>
      <p:ext uri="{BB962C8B-B14F-4D97-AF65-F5344CB8AC3E}">
        <p14:creationId xmlns:p14="http://schemas.microsoft.com/office/powerpoint/2010/main" val="399701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FE3F9-23EE-3947-CE1D-29986213E9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1288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F28321-9824-EF4C-5868-D4A370370E20}"/>
              </a:ext>
            </a:extLst>
          </p:cNvPr>
          <p:cNvSpPr txBox="1"/>
          <p:nvPr/>
        </p:nvSpPr>
        <p:spPr>
          <a:xfrm>
            <a:off x="1323975" y="1152525"/>
            <a:ext cx="9277350" cy="4462760"/>
          </a:xfrm>
          <a:prstGeom prst="rect">
            <a:avLst/>
          </a:prstGeom>
          <a:noFill/>
        </p:spPr>
        <p:txBody>
          <a:bodyPr wrap="square" rtlCol="0">
            <a:spAutoFit/>
          </a:bodyPr>
          <a:lstStyle/>
          <a:p>
            <a:pPr algn="ctr"/>
            <a:r>
              <a:rPr lang="en-US" sz="3200" b="1" dirty="0"/>
              <a:t>Keyframe System</a:t>
            </a:r>
          </a:p>
          <a:p>
            <a:endParaRPr lang="en-US" dirty="0"/>
          </a:p>
          <a:p>
            <a:r>
              <a:rPr lang="en-US" sz="2600" b="1" dirty="0"/>
              <a:t>A Key-frame in an animation is a drawing that defines the starting and ending points of any smooth transition. The drawings are called “frames” because their position in time is measured in frames on a strip of a film. A sequence of key frames defines which movement the viewer will see, whereas the position of the key frames on the film, video or animation defines the timing of the movement. Because only two or three key frames over the span of a second do not create the illusion of </a:t>
            </a:r>
            <a:r>
              <a:rPr lang="en-US" sz="2600" b="1" dirty="0" err="1"/>
              <a:t>movement,the</a:t>
            </a:r>
            <a:r>
              <a:rPr lang="en-US" sz="2600" b="1" dirty="0"/>
              <a:t> remaining frames are filled with in-betweens.</a:t>
            </a:r>
            <a:endParaRPr lang="en-IN" sz="2600" b="1" dirty="0"/>
          </a:p>
        </p:txBody>
      </p:sp>
    </p:spTree>
    <p:extLst>
      <p:ext uri="{BB962C8B-B14F-4D97-AF65-F5344CB8AC3E}">
        <p14:creationId xmlns:p14="http://schemas.microsoft.com/office/powerpoint/2010/main" val="1964201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C58DFC-5160-FE23-89A5-AE21E087366D}"/>
              </a:ext>
            </a:extLst>
          </p:cNvPr>
          <p:cNvSpPr txBox="1"/>
          <p:nvPr/>
        </p:nvSpPr>
        <p:spPr>
          <a:xfrm>
            <a:off x="4514850" y="939225"/>
            <a:ext cx="6124575" cy="584775"/>
          </a:xfrm>
          <a:prstGeom prst="rect">
            <a:avLst/>
          </a:prstGeom>
          <a:noFill/>
        </p:spPr>
        <p:txBody>
          <a:bodyPr wrap="square" rtlCol="0">
            <a:spAutoFit/>
          </a:bodyPr>
          <a:lstStyle/>
          <a:p>
            <a:r>
              <a:rPr lang="en-US" sz="3200" b="1" dirty="0">
                <a:latin typeface="+mj-lt"/>
              </a:rPr>
              <a:t>MORPHING</a:t>
            </a:r>
            <a:endParaRPr lang="en-IN" sz="3200" b="1" dirty="0">
              <a:latin typeface="+mj-lt"/>
            </a:endParaRPr>
          </a:p>
        </p:txBody>
      </p:sp>
      <p:pic>
        <p:nvPicPr>
          <p:cNvPr id="5" name="Picture 4">
            <a:extLst>
              <a:ext uri="{FF2B5EF4-FFF2-40B4-BE49-F238E27FC236}">
                <a16:creationId xmlns:a16="http://schemas.microsoft.com/office/drawing/2014/main" id="{0FB17124-7D26-745C-8046-8A19725EB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49" y="1524000"/>
            <a:ext cx="4905376" cy="4515097"/>
          </a:xfrm>
          <a:prstGeom prst="rect">
            <a:avLst/>
          </a:prstGeom>
        </p:spPr>
      </p:pic>
    </p:spTree>
    <p:extLst>
      <p:ext uri="{BB962C8B-B14F-4D97-AF65-F5344CB8AC3E}">
        <p14:creationId xmlns:p14="http://schemas.microsoft.com/office/powerpoint/2010/main" val="2018734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EE019-CC3D-AE9D-B615-5B8C985BEAD5}"/>
              </a:ext>
            </a:extLst>
          </p:cNvPr>
          <p:cNvSpPr txBox="1"/>
          <p:nvPr/>
        </p:nvSpPr>
        <p:spPr>
          <a:xfrm>
            <a:off x="1095375" y="1045339"/>
            <a:ext cx="10001250" cy="4832092"/>
          </a:xfrm>
          <a:prstGeom prst="rect">
            <a:avLst/>
          </a:prstGeom>
          <a:noFill/>
        </p:spPr>
        <p:txBody>
          <a:bodyPr wrap="square">
            <a:spAutoFit/>
          </a:bodyPr>
          <a:lstStyle/>
          <a:p>
            <a:pPr algn="ctr"/>
            <a:r>
              <a:rPr lang="en-US" sz="2800" b="1" dirty="0">
                <a:solidFill>
                  <a:srgbClr val="FF0000"/>
                </a:solidFill>
              </a:rPr>
              <a:t>Morphing </a:t>
            </a:r>
          </a:p>
          <a:p>
            <a:r>
              <a:rPr lang="en-US" sz="2800" b="1" dirty="0"/>
              <a:t>	Transformation of object shapes from one form to another is called morphing. </a:t>
            </a:r>
          </a:p>
          <a:p>
            <a:r>
              <a:rPr lang="en-US" sz="2800" b="1" dirty="0"/>
              <a:t>We generate set of in-betweens from the specification of two or more key frames. Given the animation paths we can interpolate the positions of individual objects between any two times or key frames. With complex object transformations the shapes of the object may change over time. If all surfaces are described with polygon meshes then the number of edges per polygon can change from one frame to the next. Thus the total number of line segments can be different in different frames.</a:t>
            </a:r>
            <a:endParaRPr lang="en-IN" sz="2800" b="1" dirty="0"/>
          </a:p>
        </p:txBody>
      </p:sp>
    </p:spTree>
    <p:extLst>
      <p:ext uri="{BB962C8B-B14F-4D97-AF65-F5344CB8AC3E}">
        <p14:creationId xmlns:p14="http://schemas.microsoft.com/office/powerpoint/2010/main" val="75516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849E39-0ED1-3744-BBCB-61662DFF9CB0}"/>
              </a:ext>
            </a:extLst>
          </p:cNvPr>
          <p:cNvSpPr txBox="1"/>
          <p:nvPr/>
        </p:nvSpPr>
        <p:spPr>
          <a:xfrm>
            <a:off x="1200150" y="851238"/>
            <a:ext cx="9906000" cy="5016758"/>
          </a:xfrm>
          <a:prstGeom prst="rect">
            <a:avLst/>
          </a:prstGeom>
          <a:noFill/>
        </p:spPr>
        <p:txBody>
          <a:bodyPr wrap="square">
            <a:spAutoFit/>
          </a:bodyPr>
          <a:lstStyle/>
          <a:p>
            <a:r>
              <a:rPr lang="en-US" sz="2800" b="1" dirty="0"/>
              <a:t>	</a:t>
            </a:r>
            <a:r>
              <a:rPr lang="en-US" sz="3200" b="1" dirty="0"/>
              <a:t>Transformation of object shapes from one form to another is called morphing. Morphing methods can be applied to any motion or transition involving a change of shape. </a:t>
            </a:r>
          </a:p>
          <a:p>
            <a:endParaRPr lang="en-US" sz="3200" b="1" dirty="0"/>
          </a:p>
          <a:p>
            <a:r>
              <a:rPr lang="en-US" sz="3200" b="1" dirty="0"/>
              <a:t>	Given two key frames for an object transformation we first adjust the object specification in one if the frames so that the number of polygon edges (or the number of vertices) is the same for the two frames. This is illustrated below</a:t>
            </a:r>
            <a:endParaRPr lang="en-IN" sz="3200" b="1" dirty="0"/>
          </a:p>
        </p:txBody>
      </p:sp>
    </p:spTree>
    <p:extLst>
      <p:ext uri="{BB962C8B-B14F-4D97-AF65-F5344CB8AC3E}">
        <p14:creationId xmlns:p14="http://schemas.microsoft.com/office/powerpoint/2010/main" val="1821771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DC364B-8564-2D80-BFBD-DE05869AB63B}"/>
              </a:ext>
            </a:extLst>
          </p:cNvPr>
          <p:cNvPicPr>
            <a:picLocks noChangeAspect="1"/>
          </p:cNvPicPr>
          <p:nvPr/>
        </p:nvPicPr>
        <p:blipFill>
          <a:blip r:embed="rId2"/>
          <a:stretch>
            <a:fillRect/>
          </a:stretch>
        </p:blipFill>
        <p:spPr>
          <a:xfrm>
            <a:off x="2876414" y="718107"/>
            <a:ext cx="5991361" cy="5421785"/>
          </a:xfrm>
          <a:prstGeom prst="rect">
            <a:avLst/>
          </a:prstGeom>
        </p:spPr>
      </p:pic>
    </p:spTree>
    <p:extLst>
      <p:ext uri="{BB962C8B-B14F-4D97-AF65-F5344CB8AC3E}">
        <p14:creationId xmlns:p14="http://schemas.microsoft.com/office/powerpoint/2010/main" val="68660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9871D1-92AF-362F-2306-366B5AD4C6FB}"/>
              </a:ext>
            </a:extLst>
          </p:cNvPr>
          <p:cNvSpPr txBox="1"/>
          <p:nvPr/>
        </p:nvSpPr>
        <p:spPr>
          <a:xfrm>
            <a:off x="904875" y="917139"/>
            <a:ext cx="10534650" cy="4401205"/>
          </a:xfrm>
          <a:prstGeom prst="rect">
            <a:avLst/>
          </a:prstGeom>
          <a:noFill/>
        </p:spPr>
        <p:txBody>
          <a:bodyPr wrap="square">
            <a:spAutoFit/>
          </a:bodyPr>
          <a:lstStyle/>
          <a:p>
            <a:r>
              <a:rPr lang="en-US" sz="2800" b="1" dirty="0"/>
              <a:t>	A straight-line segment in key frame k is transformed into two line segments in key frame k+1. Since key frame k+1 has an extra vertex, we add a vertex between 1 and 2 in key frame K to balance the number of vertices and edges in the two key frames. </a:t>
            </a:r>
          </a:p>
          <a:p>
            <a:endParaRPr lang="en-US" sz="2800" b="1" dirty="0"/>
          </a:p>
          <a:p>
            <a:r>
              <a:rPr lang="en-US" sz="2800" b="1" dirty="0"/>
              <a:t>	Using linear interpolation to generate the in </a:t>
            </a:r>
            <a:r>
              <a:rPr lang="en-US" sz="2800" b="1" dirty="0" err="1"/>
              <a:t>betweens</a:t>
            </a:r>
            <a:r>
              <a:rPr lang="en-US" sz="2800" b="1" dirty="0"/>
              <a:t> we transition the added vertex in key frame k into vertex 3’ along the straight-line path as </a:t>
            </a:r>
            <a:r>
              <a:rPr lang="en-US" sz="2800" b="1" dirty="0" err="1"/>
              <a:t>shown.We</a:t>
            </a:r>
            <a:r>
              <a:rPr lang="en-US" sz="2800" b="1" dirty="0"/>
              <a:t> can state general preprocessing rules for equalizing key frames in terms of either the number of edges or the number of vertices to be added to a key frame. </a:t>
            </a:r>
            <a:endParaRPr lang="en-IN" sz="2800" b="1" dirty="0"/>
          </a:p>
        </p:txBody>
      </p:sp>
    </p:spTree>
    <p:extLst>
      <p:ext uri="{BB962C8B-B14F-4D97-AF65-F5344CB8AC3E}">
        <p14:creationId xmlns:p14="http://schemas.microsoft.com/office/powerpoint/2010/main" val="355191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A86E42-73A6-DF1E-4587-38DA7C400EEB}"/>
              </a:ext>
            </a:extLst>
          </p:cNvPr>
          <p:cNvSpPr txBox="1"/>
          <p:nvPr/>
        </p:nvSpPr>
        <p:spPr>
          <a:xfrm>
            <a:off x="1647825" y="945714"/>
            <a:ext cx="9163050" cy="4832092"/>
          </a:xfrm>
          <a:prstGeom prst="rect">
            <a:avLst/>
          </a:prstGeom>
          <a:noFill/>
        </p:spPr>
        <p:txBody>
          <a:bodyPr wrap="square">
            <a:spAutoFit/>
          </a:bodyPr>
          <a:lstStyle/>
          <a:p>
            <a:r>
              <a:rPr lang="en-IN" sz="2800" b="1" dirty="0"/>
              <a:t>Case 1: Equalizing edge count.</a:t>
            </a:r>
          </a:p>
          <a:p>
            <a:endParaRPr lang="en-IN" sz="2800" b="1" dirty="0"/>
          </a:p>
          <a:p>
            <a:r>
              <a:rPr lang="en-IN" sz="2800" b="1" dirty="0"/>
              <a:t>Let the parameters Lk and Lk+1 denote the number of line segments in two consecutive frames.</a:t>
            </a:r>
          </a:p>
          <a:p>
            <a:r>
              <a:rPr lang="en-IN" sz="2800" b="1" dirty="0"/>
              <a:t>We then define</a:t>
            </a:r>
          </a:p>
          <a:p>
            <a:endParaRPr lang="en-IN" sz="2800" b="1" dirty="0"/>
          </a:p>
          <a:p>
            <a:r>
              <a:rPr lang="en-IN" sz="2800" b="1" dirty="0" err="1"/>
              <a:t>Lmax</a:t>
            </a:r>
            <a:r>
              <a:rPr lang="en-IN" sz="2800" b="1" dirty="0"/>
              <a:t> = max(Lk, Lk+1)</a:t>
            </a:r>
          </a:p>
          <a:p>
            <a:r>
              <a:rPr lang="en-IN" sz="2800" b="1" dirty="0" err="1"/>
              <a:t>Lmin</a:t>
            </a:r>
            <a:r>
              <a:rPr lang="en-IN" sz="2800" b="1" dirty="0"/>
              <a:t> = min(Lk, Lk+1)</a:t>
            </a:r>
          </a:p>
          <a:p>
            <a:endParaRPr lang="en-IN" sz="2800" b="1" dirty="0"/>
          </a:p>
          <a:p>
            <a:r>
              <a:rPr lang="en-IN" sz="2800" b="1" dirty="0"/>
              <a:t>Ne = </a:t>
            </a:r>
            <a:r>
              <a:rPr lang="en-IN" sz="2800" b="1" dirty="0" err="1"/>
              <a:t>Lmax</a:t>
            </a:r>
            <a:r>
              <a:rPr lang="en-IN" sz="2800" b="1" dirty="0"/>
              <a:t> mod </a:t>
            </a:r>
            <a:r>
              <a:rPr lang="en-IN" sz="2800" b="1" dirty="0" err="1"/>
              <a:t>Lmin</a:t>
            </a:r>
            <a:endParaRPr lang="en-IN" sz="2800" b="1" dirty="0"/>
          </a:p>
          <a:p>
            <a:r>
              <a:rPr lang="en-IN" sz="2800" b="1" dirty="0"/>
              <a:t>Ns = int(</a:t>
            </a:r>
            <a:r>
              <a:rPr lang="en-IN" sz="2800" b="1" dirty="0" err="1"/>
              <a:t>Lmax</a:t>
            </a:r>
            <a:r>
              <a:rPr lang="en-IN" sz="2800" b="1" dirty="0"/>
              <a:t>/ </a:t>
            </a:r>
            <a:r>
              <a:rPr lang="en-IN" sz="2800" b="1" dirty="0" err="1"/>
              <a:t>Lmin</a:t>
            </a:r>
            <a:r>
              <a:rPr lang="en-IN" sz="2800" b="1" dirty="0"/>
              <a:t>)</a:t>
            </a:r>
            <a:endParaRPr lang="en-IN" b="1" dirty="0"/>
          </a:p>
        </p:txBody>
      </p:sp>
    </p:spTree>
    <p:extLst>
      <p:ext uri="{BB962C8B-B14F-4D97-AF65-F5344CB8AC3E}">
        <p14:creationId xmlns:p14="http://schemas.microsoft.com/office/powerpoint/2010/main" val="4020787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0C4C59-1624-FB75-B1EA-3B306ED58B07}"/>
              </a:ext>
            </a:extLst>
          </p:cNvPr>
          <p:cNvSpPr txBox="1"/>
          <p:nvPr/>
        </p:nvSpPr>
        <p:spPr>
          <a:xfrm>
            <a:off x="1552575" y="2338685"/>
            <a:ext cx="10639425" cy="1384995"/>
          </a:xfrm>
          <a:prstGeom prst="rect">
            <a:avLst/>
          </a:prstGeom>
          <a:noFill/>
        </p:spPr>
        <p:txBody>
          <a:bodyPr wrap="square">
            <a:spAutoFit/>
          </a:bodyPr>
          <a:lstStyle/>
          <a:p>
            <a:r>
              <a:rPr lang="en-US" sz="2800" b="1" dirty="0"/>
              <a:t>Then the preprocessing is accomplished by</a:t>
            </a:r>
          </a:p>
          <a:p>
            <a:r>
              <a:rPr lang="en-US" sz="2800" b="1" dirty="0"/>
              <a:t>1. Dividing the Ne edges of </a:t>
            </a:r>
            <a:r>
              <a:rPr lang="en-US" sz="2800" b="1" dirty="0" err="1"/>
              <a:t>keyframemin</a:t>
            </a:r>
            <a:r>
              <a:rPr lang="en-US" sz="2800" b="1" dirty="0"/>
              <a:t> into Ns sections.</a:t>
            </a:r>
          </a:p>
          <a:p>
            <a:r>
              <a:rPr lang="en-US" sz="2800" b="1" dirty="0"/>
              <a:t>2. Dividing the remaining lines of </a:t>
            </a:r>
            <a:r>
              <a:rPr lang="en-US" sz="2800" b="1" dirty="0" err="1"/>
              <a:t>keyframemin</a:t>
            </a:r>
            <a:r>
              <a:rPr lang="en-US" sz="2800" b="1" dirty="0"/>
              <a:t> into Ns sections</a:t>
            </a:r>
            <a:endParaRPr lang="en-IN" sz="2800" b="1" dirty="0"/>
          </a:p>
        </p:txBody>
      </p:sp>
    </p:spTree>
    <p:extLst>
      <p:ext uri="{BB962C8B-B14F-4D97-AF65-F5344CB8AC3E}">
        <p14:creationId xmlns:p14="http://schemas.microsoft.com/office/powerpoint/2010/main" val="287003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6BE15A-A521-FB35-2024-48B965B07BA9}"/>
              </a:ext>
            </a:extLst>
          </p:cNvPr>
          <p:cNvSpPr txBox="1"/>
          <p:nvPr/>
        </p:nvSpPr>
        <p:spPr>
          <a:xfrm>
            <a:off x="1142999" y="563940"/>
            <a:ext cx="10287001" cy="5693866"/>
          </a:xfrm>
          <a:prstGeom prst="rect">
            <a:avLst/>
          </a:prstGeom>
          <a:noFill/>
        </p:spPr>
        <p:txBody>
          <a:bodyPr wrap="square">
            <a:spAutoFit/>
          </a:bodyPr>
          <a:lstStyle/>
          <a:p>
            <a:r>
              <a:rPr lang="en-IN" sz="2800" b="1" dirty="0"/>
              <a:t>Case 2: Equalizing vertex count</a:t>
            </a:r>
          </a:p>
          <a:p>
            <a:endParaRPr lang="en-IN" sz="2800" b="1" dirty="0"/>
          </a:p>
          <a:p>
            <a:r>
              <a:rPr lang="en-IN" sz="2800" b="1" dirty="0"/>
              <a:t>Let the parameters be </a:t>
            </a:r>
            <a:r>
              <a:rPr lang="en-IN" sz="2800" b="1" dirty="0" err="1"/>
              <a:t>Vk</a:t>
            </a:r>
            <a:r>
              <a:rPr lang="en-IN" sz="2800" b="1" dirty="0"/>
              <a:t> and Vk+1 denote the number of vertices in the two consecutive frames.</a:t>
            </a:r>
          </a:p>
          <a:p>
            <a:r>
              <a:rPr lang="en-IN" sz="2800" b="1" dirty="0"/>
              <a:t>We define</a:t>
            </a:r>
          </a:p>
          <a:p>
            <a:r>
              <a:rPr lang="en-IN" sz="2800" b="1" dirty="0"/>
              <a:t>Vmax = max(</a:t>
            </a:r>
            <a:r>
              <a:rPr lang="en-IN" sz="2800" b="1" dirty="0" err="1"/>
              <a:t>Vk</a:t>
            </a:r>
            <a:r>
              <a:rPr lang="en-IN" sz="2800" b="1" dirty="0"/>
              <a:t>, Vk+1)</a:t>
            </a:r>
          </a:p>
          <a:p>
            <a:r>
              <a:rPr lang="en-IN" sz="2800" b="1" dirty="0" err="1"/>
              <a:t>Vmin</a:t>
            </a:r>
            <a:r>
              <a:rPr lang="en-IN" sz="2800" b="1" dirty="0"/>
              <a:t> = min(</a:t>
            </a:r>
            <a:r>
              <a:rPr lang="en-IN" sz="2800" b="1" dirty="0" err="1"/>
              <a:t>Vk</a:t>
            </a:r>
            <a:r>
              <a:rPr lang="en-IN" sz="2800" b="1" dirty="0"/>
              <a:t>, Vk+1)</a:t>
            </a:r>
          </a:p>
          <a:p>
            <a:r>
              <a:rPr lang="en-IN" sz="2800" b="1" dirty="0" err="1"/>
              <a:t>Nls</a:t>
            </a:r>
            <a:r>
              <a:rPr lang="en-IN" sz="2800" b="1" dirty="0"/>
              <a:t> = (Vmax-1)mod (Vmin-1)</a:t>
            </a:r>
          </a:p>
          <a:p>
            <a:r>
              <a:rPr lang="en-IN" sz="2800" b="1" dirty="0"/>
              <a:t>Np = int ((Vmax-1)/ (Vmin-1))</a:t>
            </a:r>
          </a:p>
          <a:p>
            <a:endParaRPr lang="en-IN" sz="2800" b="1" dirty="0"/>
          </a:p>
          <a:p>
            <a:r>
              <a:rPr lang="en-IN" sz="2800" b="1" dirty="0"/>
              <a:t>Preprocessing using vertex count is performed by</a:t>
            </a:r>
          </a:p>
          <a:p>
            <a:r>
              <a:rPr lang="en-IN" sz="2800" b="1" dirty="0"/>
              <a:t>1. Adding Np points to </a:t>
            </a:r>
            <a:r>
              <a:rPr lang="en-IN" sz="2800" b="1" dirty="0" err="1"/>
              <a:t>Nls</a:t>
            </a:r>
            <a:r>
              <a:rPr lang="en-IN" sz="2800" b="1" dirty="0"/>
              <a:t> line sections of </a:t>
            </a:r>
            <a:r>
              <a:rPr lang="en-IN" sz="2800" b="1" dirty="0" err="1"/>
              <a:t>keyframemin</a:t>
            </a:r>
            <a:endParaRPr lang="en-IN" sz="2800" b="1" dirty="0"/>
          </a:p>
          <a:p>
            <a:r>
              <a:rPr lang="en-IN" sz="2800" b="1" dirty="0"/>
              <a:t>Adding Np-1 points to the remaining edges of </a:t>
            </a:r>
            <a:r>
              <a:rPr lang="en-IN" sz="2800" b="1" dirty="0" err="1"/>
              <a:t>keyframemin</a:t>
            </a:r>
            <a:endParaRPr lang="en-IN" b="1" dirty="0"/>
          </a:p>
        </p:txBody>
      </p:sp>
    </p:spTree>
    <p:extLst>
      <p:ext uri="{BB962C8B-B14F-4D97-AF65-F5344CB8AC3E}">
        <p14:creationId xmlns:p14="http://schemas.microsoft.com/office/powerpoint/2010/main" val="1970729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9D408-7980-2B98-C602-74E1F97A23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990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6B7F-904A-E6C9-A547-2165DB6B2E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6972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3A913-E43B-1F1E-6BF2-DB50DCD0DD53}"/>
              </a:ext>
            </a:extLst>
          </p:cNvPr>
          <p:cNvPicPr>
            <a:picLocks noChangeAspect="1"/>
          </p:cNvPicPr>
          <p:nvPr/>
        </p:nvPicPr>
        <p:blipFill>
          <a:blip r:embed="rId2"/>
          <a:stretch>
            <a:fillRect/>
          </a:stretch>
        </p:blipFill>
        <p:spPr>
          <a:xfrm>
            <a:off x="0" y="0"/>
            <a:ext cx="12192000" cy="6908971"/>
          </a:xfrm>
          <a:prstGeom prst="rect">
            <a:avLst/>
          </a:prstGeom>
        </p:spPr>
      </p:pic>
    </p:spTree>
    <p:extLst>
      <p:ext uri="{BB962C8B-B14F-4D97-AF65-F5344CB8AC3E}">
        <p14:creationId xmlns:p14="http://schemas.microsoft.com/office/powerpoint/2010/main" val="661848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8675A-C652-5194-832F-8120B58A6FDC}"/>
              </a:ext>
            </a:extLst>
          </p:cNvPr>
          <p:cNvPicPr>
            <a:picLocks noChangeAspect="1"/>
          </p:cNvPicPr>
          <p:nvPr/>
        </p:nvPicPr>
        <p:blipFill>
          <a:blip r:embed="rId2"/>
          <a:stretch>
            <a:fillRect/>
          </a:stretch>
        </p:blipFill>
        <p:spPr>
          <a:xfrm>
            <a:off x="0" y="0"/>
            <a:ext cx="12192000" cy="6866337"/>
          </a:xfrm>
          <a:prstGeom prst="rect">
            <a:avLst/>
          </a:prstGeom>
        </p:spPr>
      </p:pic>
    </p:spTree>
    <p:extLst>
      <p:ext uri="{BB962C8B-B14F-4D97-AF65-F5344CB8AC3E}">
        <p14:creationId xmlns:p14="http://schemas.microsoft.com/office/powerpoint/2010/main" val="1582289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821B2-0DB1-DCD5-66D9-65E3E23C772F}"/>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936228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CDB38-0DC2-F86F-0EC8-D4893FFCD336}"/>
              </a:ext>
            </a:extLst>
          </p:cNvPr>
          <p:cNvPicPr>
            <a:picLocks noChangeAspect="1"/>
          </p:cNvPicPr>
          <p:nvPr/>
        </p:nvPicPr>
        <p:blipFill>
          <a:blip r:embed="rId2"/>
          <a:stretch>
            <a:fillRect/>
          </a:stretch>
        </p:blipFill>
        <p:spPr>
          <a:xfrm>
            <a:off x="1517904" y="567794"/>
            <a:ext cx="9390888" cy="5722412"/>
          </a:xfrm>
          <a:prstGeom prst="rect">
            <a:avLst/>
          </a:prstGeom>
        </p:spPr>
      </p:pic>
    </p:spTree>
    <p:extLst>
      <p:ext uri="{BB962C8B-B14F-4D97-AF65-F5344CB8AC3E}">
        <p14:creationId xmlns:p14="http://schemas.microsoft.com/office/powerpoint/2010/main" val="1428002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tesheet Animation">
            <a:extLst>
              <a:ext uri="{FF2B5EF4-FFF2-40B4-BE49-F238E27FC236}">
                <a16:creationId xmlns:a16="http://schemas.microsoft.com/office/drawing/2014/main" id="{299EFED4-E750-B04C-81FA-0E72577C5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68" y="316992"/>
            <a:ext cx="6367272" cy="6367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3ADFE7-D31D-9A89-34B3-6280B39878A6}"/>
              </a:ext>
            </a:extLst>
          </p:cNvPr>
          <p:cNvSpPr txBox="1"/>
          <p:nvPr/>
        </p:nvSpPr>
        <p:spPr>
          <a:xfrm>
            <a:off x="7838694" y="1763006"/>
            <a:ext cx="3454146" cy="2585323"/>
          </a:xfrm>
          <a:prstGeom prst="rect">
            <a:avLst/>
          </a:prstGeom>
          <a:noFill/>
        </p:spPr>
        <p:txBody>
          <a:bodyPr wrap="square">
            <a:spAutoFit/>
          </a:bodyPr>
          <a:lstStyle/>
          <a:p>
            <a:pPr algn="ctr"/>
            <a:r>
              <a:rPr lang="en-IN" sz="5400" b="1" dirty="0"/>
              <a:t>sprite sheet animation</a:t>
            </a:r>
          </a:p>
        </p:txBody>
      </p:sp>
    </p:spTree>
    <p:extLst>
      <p:ext uri="{BB962C8B-B14F-4D97-AF65-F5344CB8AC3E}">
        <p14:creationId xmlns:p14="http://schemas.microsoft.com/office/powerpoint/2010/main" val="1999725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980AC-407A-61BC-C5AE-AE49F1A91177}"/>
              </a:ext>
            </a:extLst>
          </p:cNvPr>
          <p:cNvPicPr>
            <a:picLocks noChangeAspect="1"/>
          </p:cNvPicPr>
          <p:nvPr/>
        </p:nvPicPr>
        <p:blipFill>
          <a:blip r:embed="rId2"/>
          <a:stretch>
            <a:fillRect/>
          </a:stretch>
        </p:blipFill>
        <p:spPr>
          <a:xfrm>
            <a:off x="1682496" y="111201"/>
            <a:ext cx="8554151" cy="6635598"/>
          </a:xfrm>
          <a:prstGeom prst="rect">
            <a:avLst/>
          </a:prstGeom>
        </p:spPr>
      </p:pic>
    </p:spTree>
    <p:extLst>
      <p:ext uri="{BB962C8B-B14F-4D97-AF65-F5344CB8AC3E}">
        <p14:creationId xmlns:p14="http://schemas.microsoft.com/office/powerpoint/2010/main" val="2773149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F5967-CDFA-5B5C-1290-6FE53E46E42B}"/>
              </a:ext>
            </a:extLst>
          </p:cNvPr>
          <p:cNvPicPr>
            <a:picLocks noChangeAspect="1"/>
          </p:cNvPicPr>
          <p:nvPr/>
        </p:nvPicPr>
        <p:blipFill>
          <a:blip r:embed="rId2"/>
          <a:stretch>
            <a:fillRect/>
          </a:stretch>
        </p:blipFill>
        <p:spPr>
          <a:xfrm>
            <a:off x="2561338" y="253637"/>
            <a:ext cx="6902701" cy="6056915"/>
          </a:xfrm>
          <a:prstGeom prst="rect">
            <a:avLst/>
          </a:prstGeom>
        </p:spPr>
      </p:pic>
    </p:spTree>
    <p:extLst>
      <p:ext uri="{BB962C8B-B14F-4D97-AF65-F5344CB8AC3E}">
        <p14:creationId xmlns:p14="http://schemas.microsoft.com/office/powerpoint/2010/main" val="3575541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9D9CE-DC4F-5739-204A-E52D9636B80C}"/>
              </a:ext>
            </a:extLst>
          </p:cNvPr>
          <p:cNvPicPr>
            <a:picLocks noChangeAspect="1"/>
          </p:cNvPicPr>
          <p:nvPr/>
        </p:nvPicPr>
        <p:blipFill>
          <a:blip r:embed="rId2"/>
          <a:stretch>
            <a:fillRect/>
          </a:stretch>
        </p:blipFill>
        <p:spPr>
          <a:xfrm>
            <a:off x="2423160" y="130882"/>
            <a:ext cx="6820313" cy="6596236"/>
          </a:xfrm>
          <a:prstGeom prst="rect">
            <a:avLst/>
          </a:prstGeom>
        </p:spPr>
      </p:pic>
    </p:spTree>
    <p:extLst>
      <p:ext uri="{BB962C8B-B14F-4D97-AF65-F5344CB8AC3E}">
        <p14:creationId xmlns:p14="http://schemas.microsoft.com/office/powerpoint/2010/main" val="3079335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D75D7-A489-4968-DA3C-955422B4B99F}"/>
              </a:ext>
            </a:extLst>
          </p:cNvPr>
          <p:cNvPicPr>
            <a:picLocks noChangeAspect="1"/>
          </p:cNvPicPr>
          <p:nvPr/>
        </p:nvPicPr>
        <p:blipFill>
          <a:blip r:embed="rId2"/>
          <a:stretch>
            <a:fillRect/>
          </a:stretch>
        </p:blipFill>
        <p:spPr>
          <a:xfrm>
            <a:off x="1896681" y="131078"/>
            <a:ext cx="8398637" cy="6595844"/>
          </a:xfrm>
          <a:prstGeom prst="rect">
            <a:avLst/>
          </a:prstGeom>
        </p:spPr>
      </p:pic>
    </p:spTree>
    <p:extLst>
      <p:ext uri="{BB962C8B-B14F-4D97-AF65-F5344CB8AC3E}">
        <p14:creationId xmlns:p14="http://schemas.microsoft.com/office/powerpoint/2010/main" val="3469198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0A51F-0E6D-3674-EAE7-F5AF38634408}"/>
              </a:ext>
            </a:extLst>
          </p:cNvPr>
          <p:cNvPicPr>
            <a:picLocks noChangeAspect="1"/>
          </p:cNvPicPr>
          <p:nvPr/>
        </p:nvPicPr>
        <p:blipFill>
          <a:blip r:embed="rId2"/>
          <a:stretch>
            <a:fillRect/>
          </a:stretch>
        </p:blipFill>
        <p:spPr>
          <a:xfrm>
            <a:off x="1886713" y="1067254"/>
            <a:ext cx="9047427" cy="3916226"/>
          </a:xfrm>
          <a:prstGeom prst="rect">
            <a:avLst/>
          </a:prstGeom>
        </p:spPr>
      </p:pic>
    </p:spTree>
    <p:extLst>
      <p:ext uri="{BB962C8B-B14F-4D97-AF65-F5344CB8AC3E}">
        <p14:creationId xmlns:p14="http://schemas.microsoft.com/office/powerpoint/2010/main" val="4017185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F3346-08B0-8235-01CE-5832062B5E6C}"/>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72069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FB157-D005-214F-DF43-0960D10285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170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5CB5C-A050-06F5-C5A2-33BA6F7742C8}"/>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422474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47FEA-7CCF-90C0-91E0-127A01E8FFEC}"/>
              </a:ext>
            </a:extLst>
          </p:cNvPr>
          <p:cNvPicPr>
            <a:picLocks noChangeAspect="1"/>
          </p:cNvPicPr>
          <p:nvPr/>
        </p:nvPicPr>
        <p:blipFill>
          <a:blip r:embed="rId2"/>
          <a:stretch>
            <a:fillRect/>
          </a:stretch>
        </p:blipFill>
        <p:spPr>
          <a:xfrm>
            <a:off x="0" y="0"/>
            <a:ext cx="12192000" cy="6873911"/>
          </a:xfrm>
          <a:prstGeom prst="rect">
            <a:avLst/>
          </a:prstGeom>
        </p:spPr>
      </p:pic>
    </p:spTree>
    <p:extLst>
      <p:ext uri="{BB962C8B-B14F-4D97-AF65-F5344CB8AC3E}">
        <p14:creationId xmlns:p14="http://schemas.microsoft.com/office/powerpoint/2010/main" val="8756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AA5BE-69E2-5DB2-A45C-CBEE60967F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7001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1034</Words>
  <Application>Microsoft Office PowerPoint</Application>
  <PresentationFormat>Widescreen</PresentationFormat>
  <Paragraphs>58</Paragraphs>
  <Slides>49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Aswathy Jayaraj</dc:creator>
  <cp:lastModifiedBy>Aswathy Jayaraj</cp:lastModifiedBy>
  <cp:revision>3</cp:revision>
  <dcterms:created xsi:type="dcterms:W3CDTF">2023-11-07T17:31:56Z</dcterms:created>
  <dcterms:modified xsi:type="dcterms:W3CDTF">2024-11-14T18:01:17Z</dcterms:modified>
</cp:coreProperties>
</file>